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2EE7-CEAC-4978-9739-D07B5E56177A}" type="datetimeFigureOut">
              <a:rPr lang="es-ES" smtClean="0"/>
              <a:pPr/>
              <a:t>25/3/20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70477-6949-42B4-8901-C539391EE538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15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0477-6949-42B4-8901-C539391EE538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E379B-4BB7-4A7F-B721-77EE7F7409B0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DE045-63FC-4F54-B125-E6214731C5FB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0E2B-D106-45CF-8154-BB7E60729F60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E9E13-5DFC-4C3D-AE45-622B073D4E22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44938-B9CD-4C2C-85BD-9F47BCB7BCAD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C156D-43F7-4059-8823-BD8F4706C2F3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233CD-115B-4225-93B1-DDEBA344A98D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E61E0-B966-4AFE-BF37-CFE6B503921B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D6331-6315-43ED-879D-4A8B03C1D7AD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527DB-2B63-4E26-A0AE-44B9A7B4C28F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F46-2E04-45CB-840F-905DA5480866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6000"/>
            <a:lum/>
          </a:blip>
          <a:srcRect/>
          <a:tile tx="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125561-7DF8-4FC4-AFCD-8612E4A9DECD}" type="datetime1">
              <a:rPr lang="es-ES" smtClean="0"/>
              <a:pPr/>
              <a:t>25/3/20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s-ES" smtClean="0"/>
              <a:t>Mª DOLORES VICENTE                                           SINTAXIS COMPUESTAS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ORACIONES SUBORDINADAS ADJETIVAS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051720" y="548680"/>
            <a:ext cx="5256584" cy="369332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EJEMPLOS DE SUSTANTIVADAS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141277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culpes de tus problemas </a:t>
            </a:r>
            <a:r>
              <a:rPr lang="es-ES" b="1" dirty="0" smtClean="0">
                <a:solidFill>
                  <a:srgbClr val="FF0000"/>
                </a:solidFill>
              </a:rPr>
              <a:t>a los que se preocupan por ti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20608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Haré un examen extra </a:t>
            </a:r>
            <a:r>
              <a:rPr lang="es-ES" b="1" dirty="0" smtClean="0">
                <a:solidFill>
                  <a:srgbClr val="FF0000"/>
                </a:solidFill>
              </a:rPr>
              <a:t>a quien lo considere necesario 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270892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Los que lleguen tarde </a:t>
            </a:r>
            <a:r>
              <a:rPr lang="es-ES" dirty="0" smtClean="0"/>
              <a:t>se quedarán sin tarta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350100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Mande </a:t>
            </a:r>
            <a:r>
              <a:rPr lang="es-ES" b="1" dirty="0" smtClean="0">
                <a:solidFill>
                  <a:srgbClr val="FF0000"/>
                </a:solidFill>
              </a:rPr>
              <a:t>quien mande</a:t>
            </a:r>
            <a:r>
              <a:rPr lang="es-ES" dirty="0" smtClean="0"/>
              <a:t>, haré </a:t>
            </a:r>
            <a:r>
              <a:rPr lang="es-ES" b="1" dirty="0" smtClean="0">
                <a:solidFill>
                  <a:srgbClr val="FF0000"/>
                </a:solidFill>
              </a:rPr>
              <a:t>lo que me dé la gana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436510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Pienso </a:t>
            </a:r>
            <a:r>
              <a:rPr lang="es-ES" b="1" dirty="0" smtClean="0">
                <a:solidFill>
                  <a:srgbClr val="FF0000"/>
                </a:solidFill>
              </a:rPr>
              <a:t>en los que ya no están aquí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522920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Aquellos </a:t>
            </a:r>
            <a:r>
              <a:rPr lang="es-ES" b="1" dirty="0" smtClean="0">
                <a:solidFill>
                  <a:srgbClr val="00B050"/>
                </a:solidFill>
              </a:rPr>
              <a:t>de los que te hablé </a:t>
            </a:r>
            <a:r>
              <a:rPr lang="es-ES" dirty="0" smtClean="0"/>
              <a:t>son </a:t>
            </a:r>
            <a:r>
              <a:rPr lang="es-ES" b="1" dirty="0" smtClean="0">
                <a:solidFill>
                  <a:srgbClr val="FF0000"/>
                </a:solidFill>
              </a:rPr>
              <a:t>los que sin duda triunfarán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236296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CD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308304" y="21328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CI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020272" y="27809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Sujeto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88224" y="35730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1ª Sujeto /2ª CD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308304" y="45091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CRég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380312" y="52292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Atributo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7" name="16 Llamada de nube"/>
          <p:cNvSpPr/>
          <p:nvPr/>
        </p:nvSpPr>
        <p:spPr>
          <a:xfrm>
            <a:off x="899592" y="5733256"/>
            <a:ext cx="2088232" cy="576064"/>
          </a:xfrm>
          <a:prstGeom prst="cloudCallout">
            <a:avLst>
              <a:gd name="adj1" fmla="val 57972"/>
              <a:gd name="adj2" fmla="val -86755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ADJETIVA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17 Llamada de nube"/>
          <p:cNvSpPr/>
          <p:nvPr/>
        </p:nvSpPr>
        <p:spPr>
          <a:xfrm>
            <a:off x="2051720" y="4725144"/>
            <a:ext cx="2016224" cy="432048"/>
          </a:xfrm>
          <a:prstGeom prst="cloudCallout">
            <a:avLst>
              <a:gd name="adj1" fmla="val -100953"/>
              <a:gd name="adj2" fmla="val 75135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00B050"/>
                </a:solidFill>
              </a:rPr>
              <a:t>Antecedente </a:t>
            </a:r>
            <a:endParaRPr lang="es-E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619672" y="548680"/>
            <a:ext cx="633670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MODELO   DE   ANÁLISIS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He comprado ese libro 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83568" y="2852936"/>
            <a:ext cx="6624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683568" y="1628800"/>
            <a:ext cx="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7308304" y="1700808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83568" y="292494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           SV/ PV</a:t>
            </a:r>
            <a:endParaRPr lang="es-ES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827584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339752" y="242088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2339752" y="191683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7164288" y="198884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755576" y="249289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NV                           CD / SN</a:t>
            </a:r>
            <a:endParaRPr lang="es-E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21328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2987824" y="21328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491880" y="2132856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3491880" y="155679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7164288" y="162880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2339752" y="2132856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D/</a:t>
            </a:r>
            <a:r>
              <a:rPr lang="es-ES" sz="1200" dirty="0" err="1" smtClean="0"/>
              <a:t>dem</a:t>
            </a:r>
            <a:r>
              <a:rPr lang="es-ES" sz="1200" dirty="0" smtClean="0"/>
              <a:t>    N                    CN/ </a:t>
            </a:r>
            <a:r>
              <a:rPr lang="es-ES" sz="1200" dirty="0" err="1" smtClean="0"/>
              <a:t>SPrep</a:t>
            </a:r>
            <a:endParaRPr lang="es-ES" sz="12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491880" y="148478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del que me contaron maravillas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683568" y="3212976"/>
            <a:ext cx="66967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1619672" y="32129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ORACIÓN COMPUESTA</a:t>
            </a:r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4139952" y="386104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del que me contaron maravillas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49" name="48 Conector recto"/>
          <p:cNvCxnSpPr/>
          <p:nvPr/>
        </p:nvCxnSpPr>
        <p:spPr>
          <a:xfrm>
            <a:off x="4211960" y="4509120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4211960" y="5301208"/>
            <a:ext cx="3672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V="1">
            <a:off x="7884368" y="443711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4644008" y="4869160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4355976" y="48691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      SUB. ADJETIVA ESPEC/ T</a:t>
            </a:r>
            <a:endParaRPr lang="es-ES" dirty="0"/>
          </a:p>
        </p:txBody>
      </p:sp>
      <p:cxnSp>
        <p:nvCxnSpPr>
          <p:cNvPr id="62" name="61 Conector recto"/>
          <p:cNvCxnSpPr/>
          <p:nvPr/>
        </p:nvCxnSpPr>
        <p:spPr>
          <a:xfrm>
            <a:off x="4283968" y="4509120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4716016" y="465313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               SV/ PV</a:t>
            </a:r>
            <a:endParaRPr lang="es-ES" sz="14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4211960" y="414908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CRég/NX   CI         NV           CD/ SN</a:t>
            </a:r>
            <a:endParaRPr lang="es-ES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4283968" y="537321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CN / </a:t>
            </a:r>
            <a:r>
              <a:rPr lang="es-ES" dirty="0" err="1" smtClean="0"/>
              <a:t>SPrep</a:t>
            </a:r>
            <a:endParaRPr lang="es-ES" dirty="0"/>
          </a:p>
        </p:txBody>
      </p:sp>
      <p:cxnSp>
        <p:nvCxnSpPr>
          <p:cNvPr id="73" name="72 Conector curvado"/>
          <p:cNvCxnSpPr/>
          <p:nvPr/>
        </p:nvCxnSpPr>
        <p:spPr>
          <a:xfrm rot="16200000" flipH="1">
            <a:off x="6624228" y="2456892"/>
            <a:ext cx="2088232" cy="576064"/>
          </a:xfrm>
          <a:prstGeom prst="curvedConnector3">
            <a:avLst>
              <a:gd name="adj1" fmla="val -293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 rot="20374534">
            <a:off x="827584" y="11247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1ª </a:t>
            </a:r>
            <a:r>
              <a:rPr lang="es-ES" dirty="0" err="1" smtClean="0"/>
              <a:t>Pers</a:t>
            </a:r>
            <a:r>
              <a:rPr lang="es-ES" dirty="0" smtClean="0"/>
              <a:t>/</a:t>
            </a:r>
            <a:r>
              <a:rPr lang="es-ES" dirty="0" err="1" smtClean="0"/>
              <a:t>Sig</a:t>
            </a:r>
            <a:endParaRPr lang="es-ES" dirty="0"/>
          </a:p>
        </p:txBody>
      </p:sp>
      <p:sp>
        <p:nvSpPr>
          <p:cNvPr id="90" name="89 CuadroTexto"/>
          <p:cNvSpPr txBox="1"/>
          <p:nvPr/>
        </p:nvSpPr>
        <p:spPr>
          <a:xfrm rot="20860799">
            <a:off x="5885988" y="11042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3ª Per / </a:t>
            </a:r>
            <a:r>
              <a:rPr lang="es-ES" dirty="0" err="1" smtClean="0"/>
              <a:t>pl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2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0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7" grpId="0"/>
      <p:bldP spid="40" grpId="0"/>
      <p:bldP spid="41" grpId="0"/>
      <p:bldP spid="41" grpId="1"/>
      <p:bldP spid="41" grpId="2"/>
      <p:bldP spid="46" grpId="0"/>
      <p:bldP spid="47" grpId="0"/>
      <p:bldP spid="58" grpId="0"/>
      <p:bldP spid="64" grpId="0"/>
      <p:bldP spid="66" grpId="0"/>
      <p:bldP spid="67" grpId="0"/>
      <p:bldP spid="67" grpId="1"/>
      <p:bldP spid="89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83568" y="548680"/>
            <a:ext cx="705678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SON ORACIONES SUBORDINADAS QUE REALIZAN LA MISMA FUNCIÓN QUE EL ADJETIVO EN LA ORACIÓN SIMPLE</a:t>
            </a:r>
            <a:r>
              <a:rPr lang="es-ES" sz="1600" b="1" dirty="0" smtClean="0"/>
              <a:t>: COMPLEMENTO DE UN NOMBRE DE LA ORACIÓN PRINCIPAL</a:t>
            </a:r>
            <a:endParaRPr lang="es-ES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306896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ESE RÍO </a:t>
            </a:r>
            <a:r>
              <a:rPr lang="es-ES" b="1" dirty="0" smtClean="0">
                <a:solidFill>
                  <a:srgbClr val="FF0000"/>
                </a:solidFill>
              </a:rPr>
              <a:t> TAN CAUDALOSO      </a:t>
            </a:r>
            <a:r>
              <a:rPr lang="es-ES" dirty="0" smtClean="0"/>
              <a:t>ATRAVIESA LA CIUDAD  </a:t>
            </a:r>
            <a:r>
              <a:rPr lang="es-ES" b="1" dirty="0" smtClean="0">
                <a:solidFill>
                  <a:srgbClr val="FF0000"/>
                </a:solidFill>
              </a:rPr>
              <a:t>AMURALLADA</a:t>
            </a:r>
            <a:r>
              <a:rPr lang="es-ES" dirty="0" smtClean="0"/>
              <a:t>  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539552" y="4869160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39552" y="378904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3491880" y="364502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635896" y="37170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635896" y="4869160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8028384" y="357301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835696" y="4293096"/>
            <a:ext cx="15121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6444208" y="4293096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763688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CN/ SAdj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372200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CN/ SAdj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23528" y="306896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ESE RIO </a:t>
            </a:r>
            <a:r>
              <a:rPr lang="es-ES" sz="1400" b="1" dirty="0" smtClean="0">
                <a:solidFill>
                  <a:srgbClr val="FF0000"/>
                </a:solidFill>
              </a:rPr>
              <a:t>QUE ES MUY CAUDALOSO      </a:t>
            </a:r>
            <a:r>
              <a:rPr lang="es-ES" dirty="0" smtClean="0"/>
              <a:t>ATRAVIESA LA CIUDAD </a:t>
            </a:r>
            <a:r>
              <a:rPr lang="es-ES" sz="1400" b="1" dirty="0" smtClean="0">
                <a:solidFill>
                  <a:srgbClr val="FF0000"/>
                </a:solidFill>
              </a:rPr>
              <a:t>QUE TIENE MURALLA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971600" y="43651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CN/ </a:t>
            </a:r>
            <a:r>
              <a:rPr lang="es-ES" b="1" dirty="0" err="1" smtClean="0">
                <a:solidFill>
                  <a:srgbClr val="FF0000"/>
                </a:solidFill>
              </a:rPr>
              <a:t>Subord</a:t>
            </a:r>
            <a:r>
              <a:rPr lang="es-ES" b="1" dirty="0" smtClean="0">
                <a:solidFill>
                  <a:srgbClr val="FF0000"/>
                </a:solidFill>
              </a:rPr>
              <a:t> Adjetiva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868144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CN/ </a:t>
            </a:r>
            <a:r>
              <a:rPr lang="es-ES" b="1" dirty="0" err="1" smtClean="0">
                <a:solidFill>
                  <a:srgbClr val="FF0000"/>
                </a:solidFill>
              </a:rPr>
              <a:t>Subord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adj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34" name="33 Conector recto"/>
          <p:cNvCxnSpPr/>
          <p:nvPr/>
        </p:nvCxnSpPr>
        <p:spPr>
          <a:xfrm>
            <a:off x="467544" y="5301208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707904" y="5301208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8604448" y="4221088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flipV="1">
            <a:off x="3635896" y="494116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539552" y="49411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SN / S                                            SV/ PV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611560" y="1556792"/>
            <a:ext cx="70567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EL NEXO RELATIVO SE REFIERE A UN SUSTANTIVO ANTERIOR: ANTECEDENTE</a:t>
            </a:r>
            <a:endParaRPr lang="es-ES" dirty="0"/>
          </a:p>
        </p:txBody>
      </p:sp>
      <p:sp>
        <p:nvSpPr>
          <p:cNvPr id="65" name="64 Llamada ovalada"/>
          <p:cNvSpPr/>
          <p:nvPr/>
        </p:nvSpPr>
        <p:spPr>
          <a:xfrm>
            <a:off x="539552" y="2348880"/>
            <a:ext cx="2088232" cy="648072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ANTECEDENTE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6" name="65 Llamada ovalada"/>
          <p:cNvSpPr/>
          <p:nvPr/>
        </p:nvSpPr>
        <p:spPr>
          <a:xfrm>
            <a:off x="5364088" y="2348880"/>
            <a:ext cx="2088232" cy="648072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ANTECEDENTE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69" name="68 Conector recto"/>
          <p:cNvCxnSpPr/>
          <p:nvPr/>
        </p:nvCxnSpPr>
        <p:spPr>
          <a:xfrm>
            <a:off x="395536" y="5517232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1475656" y="558924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ORACIÓN COMPUESTA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27" grpId="0"/>
      <p:bldP spid="27" grpId="1"/>
      <p:bldP spid="28" grpId="0"/>
      <p:bldP spid="28" grpId="1"/>
      <p:bldP spid="30" grpId="0"/>
      <p:bldP spid="31" grpId="0"/>
      <p:bldP spid="32" grpId="0"/>
      <p:bldP spid="43" grpId="0"/>
      <p:bldP spid="64" grpId="0" animBg="1"/>
      <p:bldP spid="65" grpId="0" animBg="1"/>
      <p:bldP spid="66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691680" y="836712"/>
            <a:ext cx="597666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FUNCIONES DEL  RELATIVO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412776"/>
            <a:ext cx="770485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RELACIONA LA ADJETIVA CON LA ORACIÓN PRINCIPAL, ES DECIR,  FUNCIONA COMO NEXO SUBORDINANTE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55776" y="3356992"/>
            <a:ext cx="432048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SIEMPRE CUMPLE DOS FUNCIONES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4077072"/>
            <a:ext cx="5112568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COMO PRONOMBRE, ADJETIVO O ADVERBIO CUMPLE UNA FUNCIÓN (LA QUE TENDRÍA EL ANTECEDENTE) EN SU ORACIÓN: S, CD, CI, CRég…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220486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La ciudad </a:t>
            </a:r>
            <a:r>
              <a:rPr lang="es-ES" sz="2400" b="1" dirty="0" smtClean="0">
                <a:solidFill>
                  <a:srgbClr val="FF0000"/>
                </a:solidFill>
              </a:rPr>
              <a:t>que está amurallada </a:t>
            </a:r>
            <a:r>
              <a:rPr lang="es-ES" sz="2400" dirty="0" smtClean="0"/>
              <a:t>es Ávila</a:t>
            </a:r>
            <a:endParaRPr lang="es-ES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339752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NX</a:t>
            </a:r>
            <a:endParaRPr lang="es-ES" dirty="0"/>
          </a:p>
        </p:txBody>
      </p:sp>
      <p:sp>
        <p:nvSpPr>
          <p:cNvPr id="10" name="9 Forma libre"/>
          <p:cNvSpPr/>
          <p:nvPr/>
        </p:nvSpPr>
        <p:spPr>
          <a:xfrm>
            <a:off x="2267744" y="2132856"/>
            <a:ext cx="729155" cy="928048"/>
          </a:xfrm>
          <a:custGeom>
            <a:avLst/>
            <a:gdLst>
              <a:gd name="connsiteX0" fmla="*/ 715507 w 729155"/>
              <a:gd name="connsiteY0" fmla="*/ 109182 h 928048"/>
              <a:gd name="connsiteX1" fmla="*/ 674564 w 729155"/>
              <a:gd name="connsiteY1" fmla="*/ 68239 h 928048"/>
              <a:gd name="connsiteX2" fmla="*/ 592677 w 729155"/>
              <a:gd name="connsiteY2" fmla="*/ 40944 h 928048"/>
              <a:gd name="connsiteX3" fmla="*/ 497143 w 729155"/>
              <a:gd name="connsiteY3" fmla="*/ 13648 h 928048"/>
              <a:gd name="connsiteX4" fmla="*/ 387961 w 729155"/>
              <a:gd name="connsiteY4" fmla="*/ 0 h 928048"/>
              <a:gd name="connsiteX5" fmla="*/ 183244 w 729155"/>
              <a:gd name="connsiteY5" fmla="*/ 13648 h 928048"/>
              <a:gd name="connsiteX6" fmla="*/ 142301 w 729155"/>
              <a:gd name="connsiteY6" fmla="*/ 40944 h 928048"/>
              <a:gd name="connsiteX7" fmla="*/ 74062 w 729155"/>
              <a:gd name="connsiteY7" fmla="*/ 122830 h 928048"/>
              <a:gd name="connsiteX8" fmla="*/ 46767 w 729155"/>
              <a:gd name="connsiteY8" fmla="*/ 259308 h 928048"/>
              <a:gd name="connsiteX9" fmla="*/ 19471 w 729155"/>
              <a:gd name="connsiteY9" fmla="*/ 354842 h 928048"/>
              <a:gd name="connsiteX10" fmla="*/ 60414 w 729155"/>
              <a:gd name="connsiteY10" fmla="*/ 750627 h 928048"/>
              <a:gd name="connsiteX11" fmla="*/ 60414 w 729155"/>
              <a:gd name="connsiteY11" fmla="*/ 750627 h 928048"/>
              <a:gd name="connsiteX12" fmla="*/ 74062 w 729155"/>
              <a:gd name="connsiteY12" fmla="*/ 805218 h 928048"/>
              <a:gd name="connsiteX13" fmla="*/ 237835 w 729155"/>
              <a:gd name="connsiteY13" fmla="*/ 887105 h 928048"/>
              <a:gd name="connsiteX14" fmla="*/ 278778 w 729155"/>
              <a:gd name="connsiteY14" fmla="*/ 900753 h 928048"/>
              <a:gd name="connsiteX15" fmla="*/ 319722 w 729155"/>
              <a:gd name="connsiteY15" fmla="*/ 914400 h 928048"/>
              <a:gd name="connsiteX16" fmla="*/ 360665 w 729155"/>
              <a:gd name="connsiteY16" fmla="*/ 928048 h 928048"/>
              <a:gd name="connsiteX17" fmla="*/ 442552 w 729155"/>
              <a:gd name="connsiteY17" fmla="*/ 900753 h 928048"/>
              <a:gd name="connsiteX18" fmla="*/ 551734 w 729155"/>
              <a:gd name="connsiteY18" fmla="*/ 873457 h 928048"/>
              <a:gd name="connsiteX19" fmla="*/ 592677 w 729155"/>
              <a:gd name="connsiteY19" fmla="*/ 832514 h 928048"/>
              <a:gd name="connsiteX20" fmla="*/ 647268 w 729155"/>
              <a:gd name="connsiteY20" fmla="*/ 791571 h 928048"/>
              <a:gd name="connsiteX21" fmla="*/ 674564 w 729155"/>
              <a:gd name="connsiteY21" fmla="*/ 709684 h 928048"/>
              <a:gd name="connsiteX22" fmla="*/ 688211 w 729155"/>
              <a:gd name="connsiteY22" fmla="*/ 668741 h 928048"/>
              <a:gd name="connsiteX23" fmla="*/ 701859 w 729155"/>
              <a:gd name="connsiteY23" fmla="*/ 627797 h 928048"/>
              <a:gd name="connsiteX24" fmla="*/ 729155 w 729155"/>
              <a:gd name="connsiteY24" fmla="*/ 464024 h 928048"/>
              <a:gd name="connsiteX25" fmla="*/ 715507 w 729155"/>
              <a:gd name="connsiteY25" fmla="*/ 109182 h 9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9155" h="928048">
                <a:moveTo>
                  <a:pt x="715507" y="109182"/>
                </a:moveTo>
                <a:cubicBezTo>
                  <a:pt x="706409" y="43218"/>
                  <a:pt x="691436" y="77612"/>
                  <a:pt x="674564" y="68239"/>
                </a:cubicBezTo>
                <a:cubicBezTo>
                  <a:pt x="649413" y="54266"/>
                  <a:pt x="619973" y="50042"/>
                  <a:pt x="592677" y="40944"/>
                </a:cubicBezTo>
                <a:cubicBezTo>
                  <a:pt x="560224" y="30126"/>
                  <a:pt x="531420" y="19361"/>
                  <a:pt x="497143" y="13648"/>
                </a:cubicBezTo>
                <a:cubicBezTo>
                  <a:pt x="460965" y="7618"/>
                  <a:pt x="424355" y="4549"/>
                  <a:pt x="387961" y="0"/>
                </a:cubicBezTo>
                <a:cubicBezTo>
                  <a:pt x="319722" y="4549"/>
                  <a:pt x="250704" y="2404"/>
                  <a:pt x="183244" y="13648"/>
                </a:cubicBezTo>
                <a:cubicBezTo>
                  <a:pt x="167065" y="16345"/>
                  <a:pt x="154902" y="30443"/>
                  <a:pt x="142301" y="40944"/>
                </a:cubicBezTo>
                <a:cubicBezTo>
                  <a:pt x="102895" y="73782"/>
                  <a:pt x="100901" y="82572"/>
                  <a:pt x="74062" y="122830"/>
                </a:cubicBezTo>
                <a:cubicBezTo>
                  <a:pt x="46033" y="206917"/>
                  <a:pt x="71859" y="121302"/>
                  <a:pt x="46767" y="259308"/>
                </a:cubicBezTo>
                <a:cubicBezTo>
                  <a:pt x="39913" y="297008"/>
                  <a:pt x="31164" y="319763"/>
                  <a:pt x="19471" y="354842"/>
                </a:cubicBezTo>
                <a:cubicBezTo>
                  <a:pt x="34369" y="697486"/>
                  <a:pt x="0" y="569384"/>
                  <a:pt x="60414" y="750627"/>
                </a:cubicBezTo>
                <a:lnTo>
                  <a:pt x="60414" y="750627"/>
                </a:lnTo>
                <a:cubicBezTo>
                  <a:pt x="64963" y="768824"/>
                  <a:pt x="61710" y="791102"/>
                  <a:pt x="74062" y="805218"/>
                </a:cubicBezTo>
                <a:cubicBezTo>
                  <a:pt x="117637" y="855018"/>
                  <a:pt x="179425" y="867635"/>
                  <a:pt x="237835" y="887105"/>
                </a:cubicBezTo>
                <a:lnTo>
                  <a:pt x="278778" y="900753"/>
                </a:lnTo>
                <a:lnTo>
                  <a:pt x="319722" y="914400"/>
                </a:lnTo>
                <a:lnTo>
                  <a:pt x="360665" y="928048"/>
                </a:lnTo>
                <a:cubicBezTo>
                  <a:pt x="387961" y="918950"/>
                  <a:pt x="414339" y="906396"/>
                  <a:pt x="442552" y="900753"/>
                </a:cubicBezTo>
                <a:cubicBezTo>
                  <a:pt x="524897" y="884284"/>
                  <a:pt x="488784" y="894440"/>
                  <a:pt x="551734" y="873457"/>
                </a:cubicBezTo>
                <a:cubicBezTo>
                  <a:pt x="565382" y="859809"/>
                  <a:pt x="578023" y="845075"/>
                  <a:pt x="592677" y="832514"/>
                </a:cubicBezTo>
                <a:cubicBezTo>
                  <a:pt x="609947" y="817711"/>
                  <a:pt x="634651" y="810497"/>
                  <a:pt x="647268" y="791571"/>
                </a:cubicBezTo>
                <a:cubicBezTo>
                  <a:pt x="663228" y="767631"/>
                  <a:pt x="665466" y="736980"/>
                  <a:pt x="674564" y="709684"/>
                </a:cubicBezTo>
                <a:lnTo>
                  <a:pt x="688211" y="668741"/>
                </a:lnTo>
                <a:cubicBezTo>
                  <a:pt x="692760" y="655093"/>
                  <a:pt x="699494" y="641988"/>
                  <a:pt x="701859" y="627797"/>
                </a:cubicBezTo>
                <a:lnTo>
                  <a:pt x="729155" y="464024"/>
                </a:lnTo>
                <a:cubicBezTo>
                  <a:pt x="715215" y="157347"/>
                  <a:pt x="724605" y="175146"/>
                  <a:pt x="715507" y="109182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755576" y="530120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</a:t>
            </a:r>
            <a:r>
              <a:rPr lang="es-ES" b="1" dirty="0" smtClean="0">
                <a:solidFill>
                  <a:srgbClr val="FF0000"/>
                </a:solidFill>
              </a:rPr>
              <a:t>QUE= ÁVILA)  </a:t>
            </a:r>
            <a:r>
              <a:rPr lang="es-ES" dirty="0" smtClean="0"/>
              <a:t>ÁVILA ESTÁ AMURALLADA</a:t>
            </a:r>
            <a:endParaRPr lang="es-ES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5724128" y="4221088"/>
            <a:ext cx="108012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876256" y="40050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ÁVILA: SUJETO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724128" y="5373216"/>
            <a:ext cx="1296144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948264" y="522920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     QUE</a:t>
            </a:r>
            <a:endParaRPr lang="es-ES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7596336" y="515719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SUJETO</a:t>
            </a:r>
          </a:p>
          <a:p>
            <a:endParaRPr lang="es-ES" sz="1600" dirty="0" smtClean="0"/>
          </a:p>
          <a:p>
            <a:r>
              <a:rPr lang="es-ES" sz="1600" dirty="0" smtClean="0"/>
              <a:t>NEXO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8" grpId="0"/>
      <p:bldP spid="9" grpId="0"/>
      <p:bldP spid="10" grpId="0" animBg="1"/>
      <p:bldP spid="11" grpId="0"/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Mª DOLORES VICENTE                                           SINTAXIS COMPUESTAS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348880"/>
            <a:ext cx="223224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NEXOS RELATIVOS</a:t>
            </a:r>
            <a:endParaRPr lang="es-ES" b="1" dirty="0"/>
          </a:p>
        </p:txBody>
      </p:sp>
      <p:sp>
        <p:nvSpPr>
          <p:cNvPr id="6" name="5 Abrir llave"/>
          <p:cNvSpPr/>
          <p:nvPr/>
        </p:nvSpPr>
        <p:spPr>
          <a:xfrm>
            <a:off x="2195736" y="692696"/>
            <a:ext cx="1440160" cy="4824536"/>
          </a:xfrm>
          <a:prstGeom prst="leftBrace">
            <a:avLst>
              <a:gd name="adj1" fmla="val 8333"/>
              <a:gd name="adj2" fmla="val 4913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059832" y="692696"/>
            <a:ext cx="16561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</a:p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QUIEN</a:t>
            </a:r>
          </a:p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EL CUAL</a:t>
            </a:r>
          </a:p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FF0000"/>
                </a:solidFill>
              </a:rPr>
              <a:t>CUYO</a:t>
            </a:r>
          </a:p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00B050"/>
                </a:solidFill>
              </a:rPr>
              <a:t>DONDE</a:t>
            </a:r>
          </a:p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00B050"/>
                </a:solidFill>
              </a:rPr>
              <a:t>COMO </a:t>
            </a:r>
          </a:p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00B050"/>
                </a:solidFill>
              </a:rPr>
              <a:t>CUANDO</a:t>
            </a:r>
          </a:p>
          <a:p>
            <a:pPr>
              <a:lnSpc>
                <a:spcPct val="200000"/>
              </a:lnSpc>
            </a:pPr>
            <a:endParaRPr lang="es-ES" sz="2000" b="1" dirty="0">
              <a:solidFill>
                <a:srgbClr val="7030A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932040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solidFill>
                  <a:srgbClr val="0070C0"/>
                </a:solidFill>
              </a:rPr>
              <a:t>PRONOMBRES</a:t>
            </a:r>
            <a:endParaRPr lang="es-ES" b="1" i="1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27984" y="27809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solidFill>
                  <a:srgbClr val="FF0000"/>
                </a:solidFill>
              </a:rPr>
              <a:t>ADJETIVO POSESIVO</a:t>
            </a:r>
            <a:endParaRPr lang="es-ES" b="1" i="1" dirty="0">
              <a:solidFill>
                <a:srgbClr val="FF0000"/>
              </a:solidFill>
            </a:endParaRPr>
          </a:p>
        </p:txBody>
      </p:sp>
      <p:sp>
        <p:nvSpPr>
          <p:cNvPr id="16" name="15 Cerrar llave"/>
          <p:cNvSpPr/>
          <p:nvPr/>
        </p:nvSpPr>
        <p:spPr>
          <a:xfrm>
            <a:off x="4211960" y="908720"/>
            <a:ext cx="648072" cy="1512168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errar llave"/>
          <p:cNvSpPr/>
          <p:nvPr/>
        </p:nvSpPr>
        <p:spPr>
          <a:xfrm>
            <a:off x="4211960" y="3429000"/>
            <a:ext cx="936104" cy="158417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436096" y="41490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ADVERBIOS</a:t>
            </a:r>
            <a:endParaRPr lang="es-ES" b="1" i="1" dirty="0">
              <a:solidFill>
                <a:srgbClr val="00B05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588224" y="620688"/>
            <a:ext cx="208823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DISTINTAS CATEGORÍAS MORFOLÓGICAS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39552" y="5445224"/>
            <a:ext cx="208823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PARTICIPIO</a:t>
            </a:r>
          </a:p>
          <a:p>
            <a:r>
              <a:rPr lang="es-ES" dirty="0" smtClean="0"/>
              <a:t>GERUNDIO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131840" y="57332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SIN NEXO</a:t>
            </a:r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>
            <a:off x="395536" y="260648"/>
            <a:ext cx="8136904" cy="604867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 rot="20890526">
            <a:off x="1960251" y="738055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es el grupo </a:t>
            </a:r>
            <a:r>
              <a:rPr lang="es-ES" b="1" dirty="0" smtClean="0">
                <a:solidFill>
                  <a:srgbClr val="FF0000"/>
                </a:solidFill>
              </a:rPr>
              <a:t>del que te hable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 rot="21016049">
            <a:off x="683568" y="177281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He vuelto a la casa </a:t>
            </a:r>
            <a:r>
              <a:rPr lang="es-ES" b="1" dirty="0" smtClean="0">
                <a:solidFill>
                  <a:srgbClr val="FF0000"/>
                </a:solidFill>
              </a:rPr>
              <a:t>donde nacieron mis padres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 rot="21292969">
            <a:off x="1403648" y="22768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Vimos a unos alumnos</a:t>
            </a:r>
            <a:r>
              <a:rPr lang="es-ES" b="1" dirty="0" smtClean="0">
                <a:solidFill>
                  <a:srgbClr val="FF0000"/>
                </a:solidFill>
              </a:rPr>
              <a:t> recitando poemas de Lorca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763688" y="321297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Ese alumno, </a:t>
            </a:r>
            <a:r>
              <a:rPr lang="es-ES" b="1" dirty="0" smtClean="0">
                <a:solidFill>
                  <a:srgbClr val="FF0000"/>
                </a:solidFill>
              </a:rPr>
              <a:t>a cuyo padre saludé</a:t>
            </a:r>
            <a:r>
              <a:rPr lang="es-ES" dirty="0" smtClean="0"/>
              <a:t>, habla varios idiomas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11560" y="393305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persona </a:t>
            </a:r>
            <a:r>
              <a:rPr lang="es-ES" b="1" dirty="0" smtClean="0">
                <a:solidFill>
                  <a:srgbClr val="FF0000"/>
                </a:solidFill>
              </a:rPr>
              <a:t>de quien te hablé </a:t>
            </a:r>
            <a:r>
              <a:rPr lang="es-ES" dirty="0" smtClean="0"/>
              <a:t>llegará  esta noche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 rot="20765348">
            <a:off x="1187624" y="47251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Las naranjas </a:t>
            </a:r>
            <a:r>
              <a:rPr lang="es-ES" b="1" dirty="0" smtClean="0">
                <a:solidFill>
                  <a:srgbClr val="FF0000"/>
                </a:solidFill>
              </a:rPr>
              <a:t>compradas por tu madre </a:t>
            </a:r>
            <a:r>
              <a:rPr lang="es-ES" dirty="0" smtClean="0"/>
              <a:t>están buenísimas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15" grpId="1"/>
      <p:bldP spid="16" grpId="0" animBg="1"/>
      <p:bldP spid="17" grpId="0" animBg="1"/>
      <p:bldP spid="18" grpId="0"/>
      <p:bldP spid="20" grpId="0" animBg="1"/>
      <p:bldP spid="20" grpId="1" animBg="1"/>
      <p:bldP spid="22" grpId="0" animBg="1"/>
      <p:bldP spid="23" grpId="0"/>
      <p:bldP spid="24" grpId="0" animBg="1"/>
      <p:bldP spid="25" grpId="0"/>
      <p:bldP spid="26" grpId="0"/>
      <p:bldP spid="27" grpId="0"/>
      <p:bldP spid="19" grpId="0"/>
      <p:bldP spid="21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95536" y="1412776"/>
            <a:ext cx="3096344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CUANDO EL RELATIVO LLEVA PREPOSICIÓN, ÉSTA FORMA </a:t>
            </a:r>
          </a:p>
          <a:p>
            <a:r>
              <a:rPr lang="es-ES" sz="1600" dirty="0" smtClean="0"/>
              <a:t>PARTE DE LA SUBORDINADA, UN </a:t>
            </a:r>
            <a:r>
              <a:rPr lang="es-ES" sz="1600" dirty="0" err="1" smtClean="0"/>
              <a:t>SPrep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707904" y="112474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  ES EL CHICO     </a:t>
            </a:r>
            <a:r>
              <a:rPr lang="es-ES" b="1" dirty="0" smtClean="0">
                <a:solidFill>
                  <a:srgbClr val="FF0000"/>
                </a:solidFill>
              </a:rPr>
              <a:t>DEL QUE TE HABLE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6084168" y="2204864"/>
            <a:ext cx="23762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6084168" y="1484784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499992" y="2924944"/>
            <a:ext cx="40324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4499992" y="1700808"/>
            <a:ext cx="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563888" y="299695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SN/ S                SV /PN </a:t>
            </a:r>
            <a:endParaRPr lang="es-ES" dirty="0"/>
          </a:p>
        </p:txBody>
      </p:sp>
      <p:cxnSp>
        <p:nvCxnSpPr>
          <p:cNvPr id="20" name="19 Conector recto"/>
          <p:cNvCxnSpPr/>
          <p:nvPr/>
        </p:nvCxnSpPr>
        <p:spPr>
          <a:xfrm flipH="1">
            <a:off x="4932040" y="2564904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5220072" y="26369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SN / ATRIBUTO</a:t>
            </a:r>
            <a:endParaRPr lang="es-E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4932040" y="22048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5508104" y="220486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932040" y="2276872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      N              </a:t>
            </a:r>
            <a:r>
              <a:rPr lang="es-ES" sz="1400" b="1" dirty="0" smtClean="0">
                <a:solidFill>
                  <a:srgbClr val="FF0000"/>
                </a:solidFill>
              </a:rPr>
              <a:t>CN/SUB. ADJETIVA</a:t>
            </a:r>
            <a:endParaRPr lang="es-ES" sz="1400" b="1" dirty="0">
              <a:solidFill>
                <a:srgbClr val="FF0000"/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6156176" y="1772816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300192" y="18448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</a:t>
            </a:r>
            <a:r>
              <a:rPr lang="es-ES" sz="1600" dirty="0" smtClean="0"/>
              <a:t>SV /PV</a:t>
            </a:r>
            <a:endParaRPr lang="es-ES" sz="1600" dirty="0"/>
          </a:p>
        </p:txBody>
      </p:sp>
      <p:cxnSp>
        <p:nvCxnSpPr>
          <p:cNvPr id="38" name="37 Conector recto"/>
          <p:cNvCxnSpPr/>
          <p:nvPr/>
        </p:nvCxnSpPr>
        <p:spPr>
          <a:xfrm>
            <a:off x="3635896" y="2924944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flipV="1">
            <a:off x="3635896" y="1844824"/>
            <a:ext cx="0" cy="1080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V="1">
            <a:off x="4355976" y="1844824"/>
            <a:ext cx="0" cy="1080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467544" y="3789040"/>
            <a:ext cx="3744416" cy="8771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700" dirty="0" smtClean="0"/>
              <a:t>EL RELATIVO NO TIENE POR QUÉ CUMPLIR LA MISMA FUNCIÓN QUE SU ANTECEDENTE.</a:t>
            </a:r>
            <a:endParaRPr lang="es-ES" sz="17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1403648" y="5013177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FUERON REPRENDIDOS   </a:t>
            </a:r>
            <a:r>
              <a:rPr lang="es-ES" sz="1400" b="1" dirty="0" smtClean="0"/>
              <a:t>POR LA PROFESORA      </a:t>
            </a:r>
            <a:r>
              <a:rPr lang="es-ES" sz="1400" b="1" dirty="0" smtClean="0">
                <a:solidFill>
                  <a:srgbClr val="FF0000"/>
                </a:solidFill>
              </a:rPr>
              <a:t>QUE LLEGABA EN ESE MOMENTO   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491880" y="530120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CAgente</a:t>
            </a:r>
            <a:r>
              <a:rPr lang="es-ES" sz="1400" dirty="0" smtClean="0"/>
              <a:t> / </a:t>
            </a:r>
            <a:r>
              <a:rPr lang="es-ES" sz="1400" dirty="0" err="1" smtClean="0"/>
              <a:t>SPrep</a:t>
            </a:r>
            <a:endParaRPr lang="es-ES" sz="14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5508104" y="530120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SN/S</a:t>
            </a:r>
            <a:endParaRPr lang="es-ES" sz="14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5580112" y="472514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LA PROFESORA </a:t>
            </a:r>
            <a:r>
              <a:rPr lang="es-ES" sz="1400" dirty="0" smtClean="0"/>
              <a:t>LLEGABA</a:t>
            </a:r>
            <a:endParaRPr lang="es-ES" sz="1400" dirty="0"/>
          </a:p>
        </p:txBody>
      </p:sp>
      <p:sp>
        <p:nvSpPr>
          <p:cNvPr id="48" name="47 Llamada ovalada"/>
          <p:cNvSpPr/>
          <p:nvPr/>
        </p:nvSpPr>
        <p:spPr>
          <a:xfrm>
            <a:off x="4283968" y="4365104"/>
            <a:ext cx="1368152" cy="504056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 smtClean="0">
                <a:solidFill>
                  <a:schemeClr val="tx1"/>
                </a:solidFill>
              </a:rPr>
              <a:t>ANTECEDENTE</a:t>
            </a:r>
            <a:endParaRPr lang="es-ES" sz="800" b="1" dirty="0">
              <a:solidFill>
                <a:schemeClr val="tx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6084168" y="141277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NX/CRég        CI       N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8" grpId="0"/>
      <p:bldP spid="27" grpId="0"/>
      <p:bldP spid="33" grpId="0"/>
      <p:bldP spid="36" grpId="0"/>
      <p:bldP spid="43" grpId="0" animBg="1"/>
      <p:bldP spid="44" grpId="0"/>
      <p:bldP spid="45" grpId="0"/>
      <p:bldP spid="46" grpId="0"/>
      <p:bldP spid="47" grpId="0"/>
      <p:bldP spid="48" grpId="0" animBg="1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39552" y="764704"/>
            <a:ext cx="7416824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EL ADJETIVO “CUYO” SIEMPRE FUNCIONA COMO NEXO DE LA ADJETIVA Y COMO  DETERMINANTE 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700808"/>
            <a:ext cx="792088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LOS ADVERBIOS RELATIVOS CUANDO, DONDE, COMO FUNCIONAN COMO NEXOS DE LA ADJETIVA Y COMO CCT,CCL, CCM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263691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RECUERDO AQUELLOS AÑOS </a:t>
            </a:r>
            <a:r>
              <a:rPr lang="es-ES" b="1" dirty="0" smtClean="0">
                <a:solidFill>
                  <a:srgbClr val="FF0000"/>
                </a:solidFill>
              </a:rPr>
              <a:t>CUANDO FUIMOS TAN FELICES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91880" y="35730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CD/ SN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211960" y="292494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</a:rPr>
              <a:t>NX/ CCT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971600" y="393305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ESE ES    EL IES     </a:t>
            </a:r>
            <a:r>
              <a:rPr lang="es-ES" b="1" dirty="0" smtClean="0">
                <a:solidFill>
                  <a:srgbClr val="FF0000"/>
                </a:solidFill>
              </a:rPr>
              <a:t>DONDE ESTUDIÉ BACHILLERATO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635896" y="48691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AT/ SN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915816" y="42210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</a:rPr>
              <a:t>NX/ CCL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99592" y="530120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 APRENDÍ DE LA MANERA  </a:t>
            </a:r>
            <a:r>
              <a:rPr lang="es-ES" b="1" dirty="0" smtClean="0">
                <a:solidFill>
                  <a:srgbClr val="FF0000"/>
                </a:solidFill>
              </a:rPr>
              <a:t>COMO ME ENSEÑASTE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347864" y="609329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CCM / </a:t>
            </a:r>
            <a:r>
              <a:rPr lang="es-ES" sz="1600" dirty="0" err="1" smtClean="0"/>
              <a:t>SPrep</a:t>
            </a:r>
            <a:endParaRPr lang="es-ES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067944" y="55892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NX / CCM</a:t>
            </a:r>
            <a:endParaRPr lang="es-ES" sz="1400" b="1" dirty="0">
              <a:solidFill>
                <a:srgbClr val="FF0000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2267744" y="3501008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2123728" y="479715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411760" y="6021288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987824" y="620688"/>
            <a:ext cx="259228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CLASES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1268760"/>
            <a:ext cx="3096344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ESPECIFICATIVAS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220072" y="1268760"/>
            <a:ext cx="3096344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EXPLICATIVAS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22768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alumnos 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no fueron a clase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22768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Los alumnos </a:t>
            </a:r>
            <a:r>
              <a:rPr lang="es-ES" b="1" dirty="0" smtClean="0">
                <a:solidFill>
                  <a:srgbClr val="FF0000"/>
                </a:solidFill>
              </a:rPr>
              <a:t>afectados por la gripe </a:t>
            </a:r>
            <a:r>
              <a:rPr lang="es-ES" b="1" dirty="0" smtClean="0"/>
              <a:t>no fueron a clase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67544" y="39330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Los alumnos</a:t>
            </a:r>
            <a:r>
              <a:rPr lang="es-ES" b="1" dirty="0" smtClean="0">
                <a:solidFill>
                  <a:srgbClr val="FF0000"/>
                </a:solidFill>
              </a:rPr>
              <a:t>, afectados por la gripe, </a:t>
            </a:r>
            <a:r>
              <a:rPr lang="es-ES" b="1" dirty="0" smtClean="0"/>
              <a:t>no fueron a clase</a:t>
            </a:r>
            <a:endParaRPr lang="es-ES" b="1" dirty="0"/>
          </a:p>
        </p:txBody>
      </p:sp>
      <p:sp>
        <p:nvSpPr>
          <p:cNvPr id="10" name="9 Llamada ovalada"/>
          <p:cNvSpPr/>
          <p:nvPr/>
        </p:nvSpPr>
        <p:spPr>
          <a:xfrm rot="158611">
            <a:off x="5168995" y="2575397"/>
            <a:ext cx="3600400" cy="990721"/>
          </a:xfrm>
          <a:prstGeom prst="wedgeEllipseCallout">
            <a:avLst>
              <a:gd name="adj1" fmla="val -60698"/>
              <a:gd name="adj2" fmla="val -2872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Sólo los alumnos con gripe. (especifica)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1" name="10 Llamada ovalada"/>
          <p:cNvSpPr/>
          <p:nvPr/>
        </p:nvSpPr>
        <p:spPr>
          <a:xfrm rot="19566982">
            <a:off x="538442" y="4490683"/>
            <a:ext cx="2334784" cy="1482209"/>
          </a:xfrm>
          <a:prstGeom prst="wedgeEllipseCallout">
            <a:avLst>
              <a:gd name="adj1" fmla="val 76977"/>
              <a:gd name="adj2" fmla="val 3624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 clase sólo fue el profesor (explica… </a:t>
            </a:r>
            <a:r>
              <a:rPr lang="es-ES" sz="1400" b="1" dirty="0" smtClean="0">
                <a:solidFill>
                  <a:schemeClr val="tx1"/>
                </a:solidFill>
              </a:rPr>
              <a:t>lo innecesario</a:t>
            </a:r>
            <a:r>
              <a:rPr lang="es-ES" b="1" dirty="0" smtClean="0">
                <a:solidFill>
                  <a:schemeClr val="tx1"/>
                </a:solidFill>
              </a:rPr>
              <a:t>)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148064" y="4653136"/>
            <a:ext cx="3096344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Van entre comas.</a:t>
            </a:r>
          </a:p>
          <a:p>
            <a:r>
              <a:rPr lang="es-ES" dirty="0" smtClean="0"/>
              <a:t>Añaden información, pero no imprescindible.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1560" y="2852936"/>
            <a:ext cx="3240360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Precisan,  el significado del SN al que pertenecen.</a:t>
            </a:r>
          </a:p>
          <a:p>
            <a:r>
              <a:rPr lang="es-ES" dirty="0" smtClean="0"/>
              <a:t>Son imprescindibles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1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7" grpId="1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683568" y="1124744"/>
            <a:ext cx="3240360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ESPECIFICATIVAS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Especifican o restringen al antecedente.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Si se suprime la subordinada adjetiva, se pierde información relevante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No llevan comas  entre el antecedente y el relativo.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548680"/>
            <a:ext cx="302433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RECAPITULEMOS…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932040" y="1052736"/>
            <a:ext cx="3024336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EXPLICATIVAS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Añaden información propia del antecedente.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Si se suprime la subordinada adjetiva, la oración sigue teniendo sentido pleno. 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Ortográficamente, se escriben entre comas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45091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alumnos </a:t>
            </a:r>
            <a:r>
              <a:rPr lang="es-ES" b="1" dirty="0" smtClean="0">
                <a:solidFill>
                  <a:srgbClr val="FF0000"/>
                </a:solidFill>
              </a:rPr>
              <a:t>cuyos apellidos comienzan por X </a:t>
            </a:r>
            <a:r>
              <a:rPr lang="es-ES" dirty="0" smtClean="0"/>
              <a:t>han aprobado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812360" y="4365104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¿ ?</a:t>
            </a:r>
            <a:endParaRPr lang="es-ES" sz="4000" dirty="0"/>
          </a:p>
        </p:txBody>
      </p:sp>
      <p:sp>
        <p:nvSpPr>
          <p:cNvPr id="9" name="8 Llamada de nube"/>
          <p:cNvSpPr/>
          <p:nvPr/>
        </p:nvSpPr>
        <p:spPr>
          <a:xfrm>
            <a:off x="899592" y="5517232"/>
            <a:ext cx="2808312" cy="720080"/>
          </a:xfrm>
          <a:prstGeom prst="cloudCallout">
            <a:avLst>
              <a:gd name="adj1" fmla="val 64699"/>
              <a:gd name="adj2" fmla="val -2089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Explicativa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508518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Esos alumnos</a:t>
            </a:r>
            <a:r>
              <a:rPr lang="es-ES" b="1" dirty="0" smtClean="0">
                <a:solidFill>
                  <a:srgbClr val="FF0000"/>
                </a:solidFill>
              </a:rPr>
              <a:t>, cuyos apellidos comienzan por x, </a:t>
            </a:r>
            <a:r>
              <a:rPr lang="es-ES" dirty="0" smtClean="0"/>
              <a:t>han aprobado</a:t>
            </a:r>
            <a:endParaRPr lang="es-ES" dirty="0"/>
          </a:p>
        </p:txBody>
      </p:sp>
      <p:sp>
        <p:nvSpPr>
          <p:cNvPr id="11" name="10 Llamada de nube"/>
          <p:cNvSpPr/>
          <p:nvPr/>
        </p:nvSpPr>
        <p:spPr>
          <a:xfrm>
            <a:off x="3707904" y="3717032"/>
            <a:ext cx="2808312" cy="720080"/>
          </a:xfrm>
          <a:prstGeom prst="cloud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Especificativa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44008" y="56612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¡¡¡Menos mal!!!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123728" y="548680"/>
            <a:ext cx="561662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ADJETIVAS Y ADJETIVAS SUSTANTIVADAS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5567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alumnos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95736" y="15567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que tienen curiosidad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860032" y="15567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aprenden más y mejor</a:t>
            </a:r>
            <a:endParaRPr lang="es-ES" dirty="0"/>
          </a:p>
        </p:txBody>
      </p:sp>
      <p:sp>
        <p:nvSpPr>
          <p:cNvPr id="8" name="7 Llamada de flecha a la izquierda"/>
          <p:cNvSpPr/>
          <p:nvPr/>
        </p:nvSpPr>
        <p:spPr>
          <a:xfrm rot="5400000">
            <a:off x="6752914" y="1630926"/>
            <a:ext cx="1179273" cy="2039931"/>
          </a:xfrm>
          <a:prstGeom prst="leftArrowCallou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444208" y="256490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Adjetiva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1115616" y="1340768"/>
            <a:ext cx="792088" cy="86409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331640" y="1412776"/>
            <a:ext cx="576064" cy="7920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83568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Los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300192" y="263691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Sustantivada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11560" y="2564904"/>
            <a:ext cx="216024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Las sustantivadas cumplen las funciones de las subordinadas sustantivas: S, CD, At, CRég…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275856" y="2708920"/>
            <a:ext cx="244827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Las adjetivas sólo cumplen la función de CN (adyacente)</a:t>
            </a:r>
            <a:endParaRPr lang="es-ES" dirty="0"/>
          </a:p>
        </p:txBody>
      </p:sp>
      <p:sp>
        <p:nvSpPr>
          <p:cNvPr id="18" name="17 Llamada de flecha a la izquierda"/>
          <p:cNvSpPr/>
          <p:nvPr/>
        </p:nvSpPr>
        <p:spPr>
          <a:xfrm rot="4086107">
            <a:off x="2484527" y="4045564"/>
            <a:ext cx="2448272" cy="1656184"/>
          </a:xfrm>
          <a:prstGeom prst="leftArrowCallou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3131840" y="4725144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En ambas el relativo cumple una doble función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300192" y="4005064"/>
            <a:ext cx="1872208" cy="1077218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Nexos: que, </a:t>
            </a:r>
            <a:r>
              <a:rPr lang="es-ES" sz="1400" dirty="0" smtClean="0"/>
              <a:t>(el que, la que, los que, las que), </a:t>
            </a:r>
            <a:r>
              <a:rPr lang="es-ES" dirty="0" smtClean="0"/>
              <a:t>quien.</a:t>
            </a:r>
            <a:endParaRPr lang="es-ES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051720" y="11247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elimina el antecedente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2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6" grpId="1"/>
      <p:bldP spid="6" grpId="2"/>
      <p:bldP spid="7" grpId="0"/>
      <p:bldP spid="8" grpId="0" animBg="1"/>
      <p:bldP spid="9" grpId="0"/>
      <p:bldP spid="9" grpId="1"/>
      <p:bldP spid="14" grpId="0"/>
      <p:bldP spid="15" grpId="2"/>
      <p:bldP spid="16" grpId="0" animBg="1"/>
      <p:bldP spid="17" grpId="0" animBg="1"/>
      <p:bldP spid="18" grpId="0" animBg="1"/>
      <p:bldP spid="19" grpId="0"/>
      <p:bldP spid="20" grpId="0" animBg="1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529</TotalTime>
  <Words>804</Words>
  <Application>Microsoft Macintosh PowerPoint</Application>
  <PresentationFormat>Presentación en pantalla (4:3)</PresentationFormat>
  <Paragraphs>162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Aspecto</vt:lpstr>
      <vt:lpstr>ORACIONES SUBORDINADAS ADJETIVAS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SUBORDINADAS ADJETIVAS</dc:title>
  <dc:creator>María Dolores</dc:creator>
  <cp:lastModifiedBy>Ángel Ruiz Téllez</cp:lastModifiedBy>
  <cp:revision>54</cp:revision>
  <dcterms:created xsi:type="dcterms:W3CDTF">2012-02-06T20:37:19Z</dcterms:created>
  <dcterms:modified xsi:type="dcterms:W3CDTF">2020-03-25T08:17:55Z</dcterms:modified>
</cp:coreProperties>
</file>