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88" r:id="rId10"/>
    <p:sldId id="277" r:id="rId11"/>
    <p:sldId id="289" r:id="rId12"/>
    <p:sldId id="271" r:id="rId13"/>
    <p:sldId id="290" r:id="rId14"/>
    <p:sldId id="276" r:id="rId15"/>
    <p:sldId id="264" r:id="rId16"/>
    <p:sldId id="273" r:id="rId17"/>
    <p:sldId id="274" r:id="rId18"/>
    <p:sldId id="275" r:id="rId19"/>
    <p:sldId id="265" r:id="rId20"/>
    <p:sldId id="266" r:id="rId21"/>
    <p:sldId id="267" r:id="rId22"/>
    <p:sldId id="268" r:id="rId23"/>
    <p:sldId id="269" r:id="rId24"/>
    <p:sldId id="283" r:id="rId25"/>
    <p:sldId id="270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91" r:id="rId34"/>
    <p:sldId id="286" r:id="rId35"/>
    <p:sldId id="287" r:id="rId36"/>
    <p:sldId id="298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6737D10-BBFE-40FF-B75B-27A7F180605F}" type="datetimeFigureOut">
              <a:rPr lang="es-ES" smtClean="0"/>
              <a:pPr/>
              <a:t>27/08/2020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757FE4-66D4-4D83-A921-256832EFFE4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CADEMIA\ESQUEMAS ARTE\tipos de plan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734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\ACADEMIA\ESQUEMAS ARTE\esquema pirám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\ACADEMIA\ESQUEMAS ARTE\esquema hipog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7" y="0"/>
            <a:ext cx="91272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ACADEMIA\ESQUEMAS ARTE\arquitectura grie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CADEMIA\ESQUEMAS ARTE\esquema tipología templo grie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\ACADEMIA\ESQUEMAS ARTE\esquema acrópolis Aten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443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\ACADEMIA\ESQUEMAS ARTE\templ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3" cy="584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\ACADEMIA\ESQUEMAS ARTE\ARQUITECTURA ROMANA  TIPOLOGÍ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\ACADEMIA\ESQUEMAS ARTE\arquitectura romana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\ACADEMIA\ESQUEMAS ARTE\arquitectura romana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ACADEMIA\ESQUEMAS ARTE\partes templo rom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ACADEMIA\ESQUEMAS ARTE\tipos de columna clás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24568" cy="5853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\ACADEMIA\ESQUEMAS ARTE\esquema Colis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929618" cy="614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\ACADEMIA\ESQUEMAS ARTE\arquitectura bizan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\ACADEMIA\ESQUEMAS ARTE\esquema Santa Sofí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497" y="285728"/>
            <a:ext cx="8234907" cy="6039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cuments\ACADEMIA\ESQUEMAS ARTE\arquitectura islám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290"/>
            <a:ext cx="823918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cuments\ACADEMIA\ESQUEMAS ARTE\partes mezqu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09" y="142852"/>
            <a:ext cx="890238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cuments\ACADEMIA\ESQUEMAS ARTE\partes Alhambr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280" cy="585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\ACADEMIA\ESQUEMAS ARTE\ampliaciones mezquita Córdo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075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cuments\ACADEMIA\ESQUEMAS ARTE\arquitectura romá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018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cuments\ACADEMIA\ESQUEMAS ARTE\partes iglesia romá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38126"/>
            <a:ext cx="8358245" cy="6119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cuments\ACADEMIA\ESQUEMAS ARTE\partes iglesia románic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08" y="285728"/>
            <a:ext cx="815673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ACADEMIA\ESQUEMAS ARTE\partes colum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858180" cy="598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cuments\ACADEMIA\ESQUEMAS ARTE\arquitectura gó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4"/>
            <a:ext cx="8814443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ACADEMIA\ESQUEMAS ARTE\partes catedral gó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550"/>
            <a:ext cx="9144000" cy="669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\ACADEMIA\ESQUEMAS ARTE\arquitectura renacenti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"/>
            <a:ext cx="8929686" cy="6697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ACADEMIA\ESQUEMAS ARTE\cupola duomo di Firenz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34459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ocuments\ACADEMIA\ESQUEMAS ARTE\arquitectura barro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16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ocuments\ACADEMIA\ESQUEMAS ARTE\arquitectura contemporán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D:\Pictures\FLORENCIA\IMG_20180330_224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85720" y="0"/>
            <a:ext cx="5143530" cy="1571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Viner Hand ITC" pitchFamily="66" charset="0"/>
                <a:ea typeface="+mj-ea"/>
                <a:cs typeface="Times New Roman" pitchFamily="18" charset="0"/>
              </a:rPr>
              <a:t>    </a:t>
            </a:r>
            <a:r>
              <a:rPr kumimoji="0" lang="es-E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Viner Hand ITC" pitchFamily="66" charset="0"/>
                <a:ea typeface="+mj-ea"/>
                <a:cs typeface="Arabic Typesetting" pitchFamily="66" charset="-78"/>
              </a:rPr>
              <a:t>Comentario</a:t>
            </a:r>
            <a:r>
              <a:rPr kumimoji="0" lang="es-ES" sz="60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Viner Hand ITC" pitchFamily="66" charset="0"/>
                <a:ea typeface="+mj-ea"/>
                <a:cs typeface="Arabic Typesetting" pitchFamily="66" charset="-78"/>
              </a:rPr>
              <a:t> obra arquitectónica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Viner Hand ITC" pitchFamily="66" charset="0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85725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METODOLOGÍA COMENTARIO ARQUITECTURA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2800" dirty="0" smtClean="0"/>
              <a:t>Introducción</a:t>
            </a:r>
          </a:p>
          <a:p>
            <a:r>
              <a:rPr lang="es-ES" sz="2800" dirty="0" smtClean="0"/>
              <a:t>Identificación y clasificación:</a:t>
            </a:r>
          </a:p>
          <a:p>
            <a:pPr lvl="1"/>
            <a:r>
              <a:rPr lang="es-ES" sz="2400" dirty="0" smtClean="0"/>
              <a:t>Saber ante qué edificio estamos</a:t>
            </a:r>
          </a:p>
          <a:p>
            <a:r>
              <a:rPr lang="es-ES" sz="2800" dirty="0" smtClean="0"/>
              <a:t>Análisis técnico y formal:</a:t>
            </a:r>
          </a:p>
          <a:p>
            <a:pPr lvl="1"/>
            <a:r>
              <a:rPr lang="es-ES" sz="2400" dirty="0" smtClean="0"/>
              <a:t>Diferentes elementos que lo componen</a:t>
            </a:r>
          </a:p>
          <a:p>
            <a:r>
              <a:rPr lang="es-ES" sz="2800" dirty="0" smtClean="0"/>
              <a:t>Análisis estilístico:</a:t>
            </a:r>
          </a:p>
          <a:p>
            <a:pPr lvl="1"/>
            <a:r>
              <a:rPr lang="es-ES" sz="2400" dirty="0" smtClean="0"/>
              <a:t>Relacionar la obra con </a:t>
            </a:r>
          </a:p>
          <a:p>
            <a:pPr lvl="1">
              <a:buNone/>
            </a:pPr>
            <a:r>
              <a:rPr lang="es-ES" sz="2400" dirty="0" smtClean="0"/>
              <a:t>contexto histórico y artístico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INTRODUCCIÓN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Nos muestren la obra que nos  muestren, es aconsejable hacer primer una introducción, refiriéndonos al periodo artístico al que pertenece.</a:t>
            </a:r>
          </a:p>
          <a:p>
            <a:pPr lvl="1" algn="just"/>
            <a:r>
              <a:rPr lang="es-ES" i="1" dirty="0" smtClean="0"/>
              <a:t>“El Barroco constituye uno de los principales momentos artísticos en los que, tanto el poder civil como el religioso, intentarán plasmar su poderío a través de la arquitectura”</a:t>
            </a:r>
            <a:endParaRPr lang="es-ES" i="1" dirty="0"/>
          </a:p>
        </p:txBody>
      </p:sp>
      <p:pic>
        <p:nvPicPr>
          <p:cNvPr id="4" name="Picture 2" descr="D:\Documents\Vista-Plaza-de-San-Pedr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00504"/>
            <a:ext cx="3357586" cy="2486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IDENTIFICACIÓN Y CLASIFICACIÓN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b="1" dirty="0" smtClean="0"/>
              <a:t>Definición y tipo</a:t>
            </a:r>
            <a:endParaRPr lang="es-ES" dirty="0" smtClean="0"/>
          </a:p>
          <a:p>
            <a:pPr lvl="1"/>
            <a:r>
              <a:rPr lang="es-ES" b="1" dirty="0" smtClean="0"/>
              <a:t>Tipo de representación </a:t>
            </a:r>
            <a:r>
              <a:rPr lang="es-ES" dirty="0" smtClean="0"/>
              <a:t>(fachada, alzado, planta, exterior, interior)</a:t>
            </a:r>
          </a:p>
          <a:p>
            <a:pPr lvl="1"/>
            <a:r>
              <a:rPr lang="es-ES" b="1" dirty="0" smtClean="0"/>
              <a:t>Función del edificio: </a:t>
            </a:r>
            <a:r>
              <a:rPr lang="es-ES" dirty="0" smtClean="0"/>
              <a:t>(religiosa, civil, militar, conmemorativo, doméstica…</a:t>
            </a:r>
          </a:p>
          <a:p>
            <a:r>
              <a:rPr lang="es-ES" b="1" dirty="0" smtClean="0"/>
              <a:t>Localización espacio temporal </a:t>
            </a:r>
            <a:r>
              <a:rPr lang="es-ES" dirty="0" smtClean="0"/>
              <a:t>(siglo, contexto histórico, región o lugar concreto)</a:t>
            </a:r>
          </a:p>
          <a:p>
            <a:r>
              <a:rPr lang="es-ES" b="1" dirty="0" smtClean="0"/>
              <a:t>Título de la obra</a:t>
            </a:r>
            <a:endParaRPr lang="es-ES" dirty="0" smtClean="0"/>
          </a:p>
          <a:p>
            <a:r>
              <a:rPr lang="es-ES" b="1" dirty="0" smtClean="0"/>
              <a:t>Autor, estilo y escuela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ACADEMIA\ESQUEMAS ARTE\tipos de capi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280" cy="5901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42964"/>
          </a:xfrm>
        </p:spPr>
        <p:txBody>
          <a:bodyPr/>
          <a:lstStyle/>
          <a:p>
            <a:pPr algn="ctr"/>
            <a:r>
              <a:rPr lang="es-ES" i="1" dirty="0" smtClean="0"/>
              <a:t>Interior Museo del Prado </a:t>
            </a:r>
            <a:endParaRPr lang="es-ES" i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s-ES" b="1" i="1" dirty="0" smtClean="0"/>
              <a:t>La imagen nos muestra el interior  del Museo del Prado, diseñado por Juan de Villanueva en la segunda mitad del siglo XVIII. Para situarnos espacial y temporalmente, nos encontramos en la España gobernada por la dinastía de los Borbones, cuyo momento artístico corresponde al neoclasicismo. </a:t>
            </a:r>
            <a:endParaRPr lang="es-ES" b="1" i="1" dirty="0"/>
          </a:p>
        </p:txBody>
      </p:sp>
      <p:pic>
        <p:nvPicPr>
          <p:cNvPr id="7" name="6 Marcador de contenido" descr="junta-andaluci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00364" y="857232"/>
            <a:ext cx="5857916" cy="4786346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ANÁLISIS TÉCNICO Y FORMAL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5286412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/>
              <a:t>Material: </a:t>
            </a:r>
            <a:r>
              <a:rPr lang="es-ES" dirty="0" smtClean="0"/>
              <a:t>barro, madera, piedra, mármol, cemento, etc.</a:t>
            </a:r>
          </a:p>
          <a:p>
            <a:r>
              <a:rPr lang="es-ES" b="1" dirty="0" smtClean="0"/>
              <a:t>Análisis temático: </a:t>
            </a:r>
            <a:r>
              <a:rPr lang="es-ES" dirty="0" smtClean="0"/>
              <a:t>análisis del significado del edificio.</a:t>
            </a:r>
          </a:p>
          <a:p>
            <a:r>
              <a:rPr lang="es-ES" b="1" dirty="0" smtClean="0"/>
              <a:t>Elementos y estructura:</a:t>
            </a:r>
            <a:endParaRPr lang="es-ES" dirty="0" smtClean="0"/>
          </a:p>
          <a:p>
            <a:pPr lvl="1"/>
            <a:r>
              <a:rPr lang="es-ES" b="1" dirty="0" smtClean="0"/>
              <a:t>Estructura:</a:t>
            </a:r>
            <a:endParaRPr lang="es-ES" dirty="0" smtClean="0"/>
          </a:p>
          <a:p>
            <a:pPr lvl="2"/>
            <a:r>
              <a:rPr lang="es-ES" b="1" dirty="0" smtClean="0"/>
              <a:t> Planta: </a:t>
            </a:r>
            <a:r>
              <a:rPr lang="es-ES" dirty="0" smtClean="0"/>
              <a:t>basilical, de cruz latina, de cruz griega, circular, etc.</a:t>
            </a:r>
          </a:p>
          <a:p>
            <a:pPr lvl="2"/>
            <a:r>
              <a:rPr lang="es-ES" b="1" dirty="0" smtClean="0"/>
              <a:t>Líneas predominantes:</a:t>
            </a:r>
            <a:r>
              <a:rPr lang="es-ES" dirty="0" smtClean="0"/>
              <a:t> rectas, curvas, etc. (conseguir un efecto óptico).</a:t>
            </a:r>
          </a:p>
          <a:p>
            <a:pPr lvl="2"/>
            <a:r>
              <a:rPr lang="es-ES" b="1" dirty="0" smtClean="0"/>
              <a:t>Luz: </a:t>
            </a:r>
            <a:r>
              <a:rPr lang="es-ES" dirty="0" smtClean="0"/>
              <a:t>mediante vanos, zonas más iluminadas y zonas en penumbra.</a:t>
            </a:r>
          </a:p>
          <a:p>
            <a:pPr lvl="2"/>
            <a:r>
              <a:rPr lang="es-ES" b="1" dirty="0" smtClean="0"/>
              <a:t>Proporciones:</a:t>
            </a:r>
            <a:r>
              <a:rPr lang="es-ES" dirty="0" smtClean="0"/>
              <a:t> verticalidad-horizontalidad, monumentalidad.</a:t>
            </a:r>
          </a:p>
          <a:p>
            <a:pPr lvl="2"/>
            <a:r>
              <a:rPr lang="es-ES" b="1" dirty="0" smtClean="0"/>
              <a:t>Espacio exterior.</a:t>
            </a:r>
            <a:r>
              <a:rPr lang="es-ES" dirty="0" smtClean="0"/>
              <a:t> </a:t>
            </a:r>
          </a:p>
          <a:p>
            <a:pPr lvl="1"/>
            <a:r>
              <a:rPr lang="es-ES" b="1" dirty="0" smtClean="0"/>
              <a:t>Organización </a:t>
            </a:r>
            <a:r>
              <a:rPr lang="es-ES" dirty="0" smtClean="0"/>
              <a:t>de los volúmenes exteriores. </a:t>
            </a:r>
          </a:p>
          <a:p>
            <a:pPr lvl="1"/>
            <a:r>
              <a:rPr lang="es-ES" b="1" dirty="0" smtClean="0"/>
              <a:t>Elementos de construcción:</a:t>
            </a:r>
            <a:endParaRPr lang="es-ES" dirty="0" smtClean="0"/>
          </a:p>
          <a:p>
            <a:pPr lvl="2"/>
            <a:r>
              <a:rPr lang="es-ES" b="1" dirty="0" smtClean="0"/>
              <a:t>Elementos sostenidos (abovedada,  techumbre, cubiertas)</a:t>
            </a:r>
            <a:endParaRPr lang="es-ES" dirty="0" smtClean="0"/>
          </a:p>
          <a:p>
            <a:pPr lvl="2"/>
            <a:r>
              <a:rPr lang="es-ES" b="1" dirty="0" smtClean="0"/>
              <a:t>Elementos sustentantes:</a:t>
            </a:r>
            <a:endParaRPr lang="es-ES" dirty="0" smtClean="0"/>
          </a:p>
          <a:p>
            <a:pPr lvl="3"/>
            <a:r>
              <a:rPr lang="es-ES" b="1" dirty="0" smtClean="0"/>
              <a:t>Soportes continuos: muro. </a:t>
            </a:r>
            <a:r>
              <a:rPr lang="es-ES" dirty="0" smtClean="0"/>
              <a:t>Aquí tenemos que hablar del aparejo (si es regular o irregular).</a:t>
            </a:r>
          </a:p>
          <a:p>
            <a:pPr lvl="3"/>
            <a:r>
              <a:rPr lang="es-ES" b="1" dirty="0" smtClean="0"/>
              <a:t>Soportes discontinuos: columna, pilar, contrafuerte…</a:t>
            </a:r>
            <a:endParaRPr lang="es-ES" dirty="0" smtClean="0"/>
          </a:p>
          <a:p>
            <a:pPr lvl="1"/>
            <a:r>
              <a:rPr lang="es-ES" b="1" dirty="0" smtClean="0"/>
              <a:t>Ornamentación:</a:t>
            </a:r>
            <a:r>
              <a:rPr lang="es-ES" dirty="0" smtClean="0"/>
              <a:t> relieves, mosaicos, vidrieras, hornacinas, pinturas.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ANÁLISIS ESTILÍSTICO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b="1" dirty="0" smtClean="0"/>
              <a:t>Relacionar</a:t>
            </a:r>
            <a:r>
              <a:rPr lang="es-ES" dirty="0" smtClean="0"/>
              <a:t> los elementos analizados en la imagen con las características arquitectónicas de la etapa a la que corresponda.</a:t>
            </a:r>
          </a:p>
          <a:p>
            <a:r>
              <a:rPr lang="es-ES" b="1" dirty="0" smtClean="0"/>
              <a:t>Nombrar</a:t>
            </a:r>
            <a:r>
              <a:rPr lang="es-ES" dirty="0" smtClean="0"/>
              <a:t> algunas </a:t>
            </a:r>
            <a:r>
              <a:rPr lang="es-ES" b="1" dirty="0" smtClean="0"/>
              <a:t>obras arquitectónicas </a:t>
            </a:r>
            <a:r>
              <a:rPr lang="es-ES" dirty="0" smtClean="0"/>
              <a:t>del mismo periodo que el relacionado, en las que podamos ver esas características. </a:t>
            </a:r>
          </a:p>
          <a:p>
            <a:pPr lvl="1"/>
            <a:r>
              <a:rPr lang="es-ES" dirty="0" smtClean="0"/>
              <a:t>Repito, </a:t>
            </a:r>
            <a:r>
              <a:rPr lang="es-ES" b="1" u="sng" dirty="0" smtClean="0"/>
              <a:t>nombrar</a:t>
            </a:r>
            <a:r>
              <a:rPr lang="es-ES" dirty="0" smtClean="0"/>
              <a:t>, no explicar.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ACADEMIA\ESQUEMAS ARTE\tipos de arco arquitec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898" y="285728"/>
            <a:ext cx="831994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\ACADEMIA\ESQUEMAS ARTE\tipos bóved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ACADEMIA\ESQUEMAS ARTE\arquitectura egip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10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ACADEMIA\ESQUEMAS ARTE\templo egipc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1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\ACADEMIA\ESQUEMAS ARTE\esquema masta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3"/>
            <a:ext cx="8572560" cy="6186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</TotalTime>
  <Words>346</Words>
  <Application>Microsoft Office PowerPoint</Application>
  <PresentationFormat>Presentación en pantalla (4:3)</PresentationFormat>
  <Paragraphs>43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Civil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METODOLOGÍA COMENTARIO ARQUITECTURA</vt:lpstr>
      <vt:lpstr>INTRODUCCIÓN</vt:lpstr>
      <vt:lpstr>IDENTIFICACIÓN Y CLASIFICACIÓN</vt:lpstr>
      <vt:lpstr>Interior Museo del Prado </vt:lpstr>
      <vt:lpstr>ANÁLISIS TÉCNICO Y FORMAL</vt:lpstr>
      <vt:lpstr>ANÁLISIS ESTILÍSTICO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6</cp:revision>
  <dcterms:created xsi:type="dcterms:W3CDTF">2019-10-08T11:05:56Z</dcterms:created>
  <dcterms:modified xsi:type="dcterms:W3CDTF">2020-08-27T14:07:38Z</dcterms:modified>
</cp:coreProperties>
</file>